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8"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p:scale>
          <a:sx n="20" d="100"/>
          <a:sy n="20" d="100"/>
        </p:scale>
        <p:origin x="331" y="7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Joseph Mathew .</a:t>
            </a:r>
            <a:r>
              <a:rPr lang="en-US" dirty="0" err="1"/>
              <a:t>Im</a:t>
            </a:r>
            <a:r>
              <a:rPr lang="en-US" dirty="0"/>
              <a:t> working as data analyst in Accenture and today I will be presenting to you the results of the </a:t>
            </a:r>
            <a:r>
              <a:rPr lang="en-US" dirty="0" err="1"/>
              <a:t>anlysis</a:t>
            </a:r>
            <a:r>
              <a:rPr lang="en-US" dirty="0"/>
              <a:t> of your data.</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r>
              <a:rPr lang="en-US" dirty="0"/>
              <a:t>- We also found that </a:t>
            </a:r>
            <a:r>
              <a:rPr lang="en-GB" sz="1200" b="1" dirty="0"/>
              <a:t>Food and healthy eating are in top five categories so you can work with brands which focus on healthy food products in future.</a:t>
            </a:r>
          </a:p>
          <a:p>
            <a:endParaRPr lang="en-GB" sz="1400" b="1" i="1" u="sng" dirty="0"/>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 crores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Joseph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animals, technology </a:t>
            </a:r>
            <a:r>
              <a:rPr lang="en-US" dirty="0" err="1"/>
              <a:t>etc</a:t>
            </a:r>
            <a:endParaRPr lang="en-US" dirty="0"/>
          </a:p>
          <a:p>
            <a:pPr lvl="0"/>
            <a:endParaRPr lang="en-US" dirty="0"/>
          </a:p>
          <a:p>
            <a:pPr lvl="0"/>
            <a:r>
              <a:rPr lang="en-US" dirty="0"/>
              <a:t>As well as this, there was 1897 posts from just the animals category alone! People obviously really like animals!</a:t>
            </a:r>
          </a:p>
          <a:p>
            <a:pPr lvl="0"/>
            <a:endParaRPr lang="en-US" dirty="0"/>
          </a:p>
          <a:p>
            <a:pPr lvl="0"/>
            <a:r>
              <a:rPr lang="en-US" dirty="0"/>
              <a:t>And also the most common month for users to post within was May.</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a:t>
            </a:r>
          </a:p>
          <a:p>
            <a:pPr lvl="0"/>
            <a:endParaRPr lang="en-US" dirty="0"/>
          </a:p>
          <a:p>
            <a:pPr lvl="0"/>
            <a:r>
              <a:rPr lang="en-US" dirty="0"/>
              <a:t>It is very interesting to see both food and healthy eating within the top 5, it really shows what people enjoy consuming as content. But also interesting to see animals too. </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Animals and science having most number of reactions and least reactions are for public speaking. </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941356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mj-lt"/>
              </a:rPr>
              <a:t>Social</a:t>
            </a:r>
          </a:p>
          <a:p>
            <a:pPr algn="ctr">
              <a:lnSpc>
                <a:spcPts val="11059"/>
              </a:lnSpc>
            </a:pPr>
            <a:r>
              <a:rPr lang="en-US" sz="10533" spc="-105" dirty="0">
                <a:solidFill>
                  <a:srgbClr val="FFFFFF"/>
                </a:solidFill>
                <a:latin typeface="+mj-lt"/>
              </a:rPr>
              <a:t>Buzz</a:t>
            </a:r>
          </a:p>
          <a:p>
            <a:pPr algn="ctr">
              <a:lnSpc>
                <a:spcPts val="11059"/>
              </a:lnSpc>
            </a:pP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98FF4CCC-8083-5392-C1BA-08F336754EBC}"/>
              </a:ext>
            </a:extLst>
          </p:cNvPr>
          <p:cNvSpPr txBox="1"/>
          <p:nvPr/>
        </p:nvSpPr>
        <p:spPr>
          <a:xfrm>
            <a:off x="10896600" y="1333500"/>
            <a:ext cx="7086600" cy="8279190"/>
          </a:xfrm>
          <a:prstGeom prst="rect">
            <a:avLst/>
          </a:prstGeom>
          <a:noFill/>
        </p:spPr>
        <p:txBody>
          <a:bodyPr wrap="square" rtlCol="0">
            <a:spAutoFit/>
          </a:bodyPr>
          <a:lstStyle/>
          <a:p>
            <a:r>
              <a:rPr lang="en-GB" sz="3200" b="1" i="1" u="sng" dirty="0"/>
              <a:t>Analysis Observations</a:t>
            </a:r>
          </a:p>
          <a:p>
            <a:endParaRPr lang="en-GB" sz="2800" b="1" dirty="0"/>
          </a:p>
          <a:p>
            <a:r>
              <a:rPr lang="en-GB" sz="2800" b="1" dirty="0"/>
              <a:t>The two most popular content categories are science and animals, indicating that people are most interested in "factual" and "real life" information</a:t>
            </a:r>
            <a:r>
              <a:rPr lang="en-GB" dirty="0"/>
              <a:t>.</a:t>
            </a:r>
          </a:p>
          <a:p>
            <a:endParaRPr lang="en-GB" dirty="0"/>
          </a:p>
          <a:p>
            <a:r>
              <a:rPr lang="en-GB" sz="3200" b="1" i="1" u="sng" dirty="0"/>
              <a:t>Insight</a:t>
            </a:r>
          </a:p>
          <a:p>
            <a:r>
              <a:rPr lang="en-GB" sz="2800" b="1" dirty="0"/>
              <a:t>Food and healthy eating are in top five categories so you can work with brands which focus on healthy food products in future.</a:t>
            </a:r>
          </a:p>
          <a:p>
            <a:endParaRPr lang="en-GB" sz="3200" b="1" i="1" u="sng" dirty="0"/>
          </a:p>
          <a:p>
            <a:endParaRPr lang="en-GB" sz="3200" b="1" i="1" u="sng"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a:p>
            <a:pPr marL="457200" indent="-457200">
              <a:buFont typeface="Arial" panose="020B0604020202020204" pitchFamily="34" charset="0"/>
              <a:buChar char="•"/>
            </a:pPr>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93865" y="2865707"/>
            <a:ext cx="9855335" cy="3881275"/>
            <a:chOff x="-113809" y="0"/>
            <a:chExt cx="11678400" cy="4913724"/>
          </a:xfrm>
        </p:grpSpPr>
        <p:sp>
          <p:nvSpPr>
            <p:cNvPr id="3" name="TextBox 3"/>
            <p:cNvSpPr txBox="1"/>
            <p:nvPr/>
          </p:nvSpPr>
          <p:spPr>
            <a:xfrm>
              <a:off x="0" y="0"/>
              <a:ext cx="11564591" cy="1558590"/>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Today's agenda</a:t>
              </a:r>
            </a:p>
          </p:txBody>
        </p:sp>
        <p:sp>
          <p:nvSpPr>
            <p:cNvPr id="4" name="TextBox 4"/>
            <p:cNvSpPr txBox="1"/>
            <p:nvPr/>
          </p:nvSpPr>
          <p:spPr>
            <a:xfrm>
              <a:off x="-113809" y="2256003"/>
              <a:ext cx="11564591" cy="2657721"/>
            </a:xfrm>
            <a:prstGeom prst="rect">
              <a:avLst/>
            </a:prstGeom>
          </p:spPr>
          <p:txBody>
            <a:bodyPr lIns="0" tIns="0" rIns="0" bIns="0" rtlCol="0" anchor="t">
              <a:spAutoFit/>
            </a:bodyPr>
            <a:lstStyle/>
            <a:p>
              <a:pPr marL="457200" indent="-457200">
                <a:lnSpc>
                  <a:spcPts val="2660"/>
                </a:lnSpc>
                <a:buFont typeface="Arial" panose="020B0604020202020204" pitchFamily="34" charset="0"/>
                <a:buChar char="•"/>
              </a:pPr>
              <a:r>
                <a:rPr lang="en-US" sz="3200" b="1" spc="-19" dirty="0">
                  <a:solidFill>
                    <a:srgbClr val="000000"/>
                  </a:solidFill>
                  <a:latin typeface="+mj-lt"/>
                </a:rPr>
                <a:t>Project recap</a:t>
              </a:r>
            </a:p>
            <a:p>
              <a:pPr marL="457200" indent="-457200">
                <a:lnSpc>
                  <a:spcPts val="2660"/>
                </a:lnSpc>
                <a:buFont typeface="Arial" panose="020B0604020202020204" pitchFamily="34" charset="0"/>
                <a:buChar char="•"/>
              </a:pPr>
              <a:r>
                <a:rPr lang="en-US" sz="3200" b="1" spc="-19" dirty="0">
                  <a:solidFill>
                    <a:srgbClr val="000000"/>
                  </a:solidFill>
                  <a:latin typeface="+mj-lt"/>
                </a:rPr>
                <a:t>Problem</a:t>
              </a:r>
            </a:p>
            <a:p>
              <a:pPr marL="457200" indent="-457200">
                <a:lnSpc>
                  <a:spcPts val="2660"/>
                </a:lnSpc>
                <a:buFont typeface="Arial" panose="020B0604020202020204" pitchFamily="34" charset="0"/>
                <a:buChar char="•"/>
              </a:pPr>
              <a:r>
                <a:rPr lang="en-US" sz="3200" b="1" spc="-19" dirty="0">
                  <a:solidFill>
                    <a:srgbClr val="000000"/>
                  </a:solidFill>
                  <a:latin typeface="+mj-lt"/>
                </a:rPr>
                <a:t>The Analytics team</a:t>
              </a:r>
            </a:p>
            <a:p>
              <a:pPr marL="457200" indent="-457200">
                <a:lnSpc>
                  <a:spcPts val="2660"/>
                </a:lnSpc>
                <a:buFont typeface="Arial" panose="020B0604020202020204" pitchFamily="34" charset="0"/>
                <a:buChar char="•"/>
              </a:pPr>
              <a:r>
                <a:rPr lang="en-US" sz="3200" b="1" spc="-19" dirty="0">
                  <a:solidFill>
                    <a:srgbClr val="000000"/>
                  </a:solidFill>
                  <a:latin typeface="+mj-lt"/>
                </a:rPr>
                <a:t>Process</a:t>
              </a:r>
            </a:p>
            <a:p>
              <a:pPr marL="457200" indent="-457200">
                <a:lnSpc>
                  <a:spcPts val="2660"/>
                </a:lnSpc>
                <a:buFont typeface="Arial" panose="020B0604020202020204" pitchFamily="34" charset="0"/>
                <a:buChar char="•"/>
              </a:pPr>
              <a:r>
                <a:rPr lang="en-US" sz="3200" b="1" spc="-19" dirty="0">
                  <a:solidFill>
                    <a:srgbClr val="000000"/>
                  </a:solidFill>
                  <a:latin typeface="+mj-lt"/>
                </a:rPr>
                <a:t>Insights</a:t>
              </a:r>
            </a:p>
            <a:p>
              <a:pPr marL="457200" indent="-457200">
                <a:lnSpc>
                  <a:spcPts val="2660"/>
                </a:lnSpc>
                <a:buFont typeface="Arial" panose="020B0604020202020204" pitchFamily="34" charset="0"/>
                <a:buChar char="•"/>
              </a:pPr>
              <a:r>
                <a:rPr lang="en-US" sz="3200" b="1" spc="-19" dirty="0">
                  <a:solidFill>
                    <a:srgbClr val="000000"/>
                  </a:solidFill>
                  <a:latin typeface="+mj-lt"/>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8305800" y="2005584"/>
            <a:ext cx="7983379" cy="6275832"/>
          </a:xfrm>
          <a:prstGeom prst="rect">
            <a:avLst/>
          </a:prstGeom>
          <a:solidFill>
            <a:schemeClr val="bg1"/>
          </a:solidFill>
        </p:spPr>
        <p:txBody>
          <a:bodyPr/>
          <a:lstStyle/>
          <a:p>
            <a:pPr algn="just"/>
            <a:r>
              <a:rPr lang="en-GB" sz="2800" dirty="0">
                <a:latin typeface="+mj-lt"/>
              </a:rPr>
              <a:t>Social Buzz is the largest growing technology unicorn that need to adapt quickly to its global scale.</a:t>
            </a:r>
          </a:p>
          <a:p>
            <a:pPr algn="just"/>
            <a:endParaRPr lang="en-GB" sz="2800" dirty="0">
              <a:latin typeface="+mj-lt"/>
            </a:endParaRPr>
          </a:p>
          <a:p>
            <a:pPr algn="just"/>
            <a:r>
              <a:rPr lang="en-GB" sz="2800" dirty="0">
                <a:latin typeface="+mj-lt"/>
              </a:rPr>
              <a:t>Accenture has been concentrating on the tasks listed below:</a:t>
            </a:r>
          </a:p>
          <a:p>
            <a:pPr algn="just"/>
            <a:endParaRPr lang="en-GB" sz="2800" dirty="0">
              <a:latin typeface="+mj-lt"/>
            </a:endParaRPr>
          </a:p>
          <a:p>
            <a:pPr algn="just"/>
            <a:r>
              <a:rPr lang="en-GB" sz="2800" dirty="0">
                <a:latin typeface="+mj-lt"/>
              </a:rPr>
              <a:t>   1. An audit of their large data procedures  </a:t>
            </a:r>
          </a:p>
          <a:p>
            <a:pPr algn="just"/>
            <a:r>
              <a:rPr lang="en-GB" sz="2800" dirty="0">
                <a:latin typeface="+mj-lt"/>
              </a:rPr>
              <a:t>    2. Tips for a Successful IPO.</a:t>
            </a:r>
          </a:p>
          <a:p>
            <a:pPr algn="just"/>
            <a:r>
              <a:rPr lang="en-GB" sz="2800" dirty="0">
                <a:latin typeface="+mj-lt"/>
              </a:rPr>
              <a:t>    3. A breakdown of their content categories that identifies the top 5 categories with the highest overall popularity </a:t>
            </a:r>
          </a:p>
          <a:p>
            <a:pPr algn="just"/>
            <a:endParaRPr lang="en-GB" sz="2400" dirty="0">
              <a:latin typeface="+mj-lt"/>
            </a:endParaRPr>
          </a:p>
          <a:p>
            <a:pPr algn="just"/>
            <a:endParaRPr lang="en-GB" sz="2400"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10744200" cy="10287000"/>
          </a:xfrm>
          <a:prstGeom prst="rect">
            <a:avLst/>
          </a:prstGeom>
          <a:solidFill>
            <a:srgbClr val="A100FF"/>
          </a:solidFill>
          <a:ln>
            <a:solidFill>
              <a:srgbClr val="A100FF"/>
            </a:solidFill>
          </a:ln>
        </p:spPr>
        <p:txBody>
          <a:bodyPr/>
          <a:lstStyle/>
          <a:p>
            <a:endParaRPr lang="en-AU" dirty="0"/>
          </a:p>
          <a:p>
            <a:endParaRPr lang="en-AU" dirty="0"/>
          </a:p>
          <a:p>
            <a:endParaRPr lang="en-AU" dirty="0"/>
          </a:p>
          <a:p>
            <a:endParaRPr lang="en-AU" dirty="0"/>
          </a:p>
          <a:p>
            <a:endParaRPr lang="en-GB" sz="3600" dirty="0"/>
          </a:p>
          <a:p>
            <a:endParaRPr lang="en-GB" sz="3600" dirty="0"/>
          </a:p>
          <a:p>
            <a:endParaRPr lang="en-GB" sz="3600" dirty="0"/>
          </a:p>
          <a:p>
            <a:endParaRPr lang="en-GB" sz="3600" dirty="0"/>
          </a:p>
          <a:p>
            <a:endParaRPr lang="en-GB" sz="3600" dirty="0"/>
          </a:p>
          <a:p>
            <a:endParaRPr lang="en-GB" sz="3600" dirty="0"/>
          </a:p>
          <a:p>
            <a:endParaRPr lang="en-GB" sz="3600" dirty="0"/>
          </a:p>
          <a:p>
            <a:r>
              <a:rPr lang="en-GB" sz="3600" dirty="0"/>
              <a:t>.</a:t>
            </a:r>
            <a:endParaRPr lang="en-AU" sz="3600"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3" name="TextBox 22">
            <a:extLst>
              <a:ext uri="{FF2B5EF4-FFF2-40B4-BE49-F238E27FC236}">
                <a16:creationId xmlns:a16="http://schemas.microsoft.com/office/drawing/2014/main" id="{BD8983DF-0CEC-B2F5-BA92-57F4EE8350F5}"/>
              </a:ext>
            </a:extLst>
          </p:cNvPr>
          <p:cNvSpPr txBox="1"/>
          <p:nvPr/>
        </p:nvSpPr>
        <p:spPr>
          <a:xfrm>
            <a:off x="2743200" y="4715831"/>
            <a:ext cx="6492240" cy="5016758"/>
          </a:xfrm>
          <a:prstGeom prst="rect">
            <a:avLst/>
          </a:prstGeom>
          <a:noFill/>
        </p:spPr>
        <p:txBody>
          <a:bodyPr wrap="square" rtlCol="0">
            <a:spAutoFit/>
          </a:bodyPr>
          <a:lstStyle/>
          <a:p>
            <a:r>
              <a:rPr lang="en-GB" sz="3200" dirty="0"/>
              <a:t>Over 100,000 pieces of material are posted every day as a result of their explosive expansion and the digital nature of their main offering. So they need external expertise.</a:t>
            </a:r>
          </a:p>
          <a:p>
            <a:endParaRPr lang="en-GB" sz="3200" dirty="0"/>
          </a:p>
          <a:p>
            <a:r>
              <a:rPr lang="en-GB" sz="3200" dirty="0"/>
              <a:t>The other thing is they have to analyse their top 5 content categories</a:t>
            </a:r>
          </a:p>
          <a:p>
            <a:endParaRPr lang="en-GB" sz="3200" dirty="0"/>
          </a:p>
          <a:p>
            <a:endParaRPr lang="en-GB"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3839D830-DF11-63CB-5F0F-EBB1DDA16954}"/>
              </a:ext>
            </a:extLst>
          </p:cNvPr>
          <p:cNvSpPr txBox="1"/>
          <p:nvPr/>
        </p:nvSpPr>
        <p:spPr>
          <a:xfrm>
            <a:off x="14630400" y="1825526"/>
            <a:ext cx="2895600" cy="1477328"/>
          </a:xfrm>
          <a:prstGeom prst="rect">
            <a:avLst/>
          </a:prstGeom>
          <a:noFill/>
        </p:spPr>
        <p:txBody>
          <a:bodyPr wrap="square" rtlCol="0">
            <a:spAutoFit/>
          </a:bodyPr>
          <a:lstStyle/>
          <a:p>
            <a:r>
              <a:rPr lang="en-US" sz="2400" b="1" i="1" dirty="0"/>
              <a:t>ANDREW FLEMING</a:t>
            </a:r>
          </a:p>
          <a:p>
            <a:r>
              <a:rPr lang="en-US" sz="2400" b="1" dirty="0"/>
              <a:t>Chief Technology Architect</a:t>
            </a:r>
            <a:endParaRPr lang="en-IN" sz="2400" b="1" dirty="0"/>
          </a:p>
          <a:p>
            <a:endParaRPr lang="en-GB" dirty="0"/>
          </a:p>
        </p:txBody>
      </p:sp>
      <p:sp>
        <p:nvSpPr>
          <p:cNvPr id="33" name="TextBox 32">
            <a:extLst>
              <a:ext uri="{FF2B5EF4-FFF2-40B4-BE49-F238E27FC236}">
                <a16:creationId xmlns:a16="http://schemas.microsoft.com/office/drawing/2014/main" id="{B587E9DA-0382-58C7-B6AE-9132380F75EC}"/>
              </a:ext>
            </a:extLst>
          </p:cNvPr>
          <p:cNvSpPr txBox="1"/>
          <p:nvPr/>
        </p:nvSpPr>
        <p:spPr>
          <a:xfrm>
            <a:off x="14630400" y="4961740"/>
            <a:ext cx="3150877" cy="1107996"/>
          </a:xfrm>
          <a:prstGeom prst="rect">
            <a:avLst/>
          </a:prstGeom>
          <a:noFill/>
        </p:spPr>
        <p:txBody>
          <a:bodyPr wrap="square" rtlCol="0">
            <a:spAutoFit/>
          </a:bodyPr>
          <a:lstStyle/>
          <a:p>
            <a:r>
              <a:rPr lang="en-US" sz="2400" b="1" i="1" dirty="0"/>
              <a:t>MARCUS ROMPTON</a:t>
            </a:r>
          </a:p>
          <a:p>
            <a:r>
              <a:rPr lang="en-US" sz="2400" b="1" dirty="0"/>
              <a:t>Senior Principal</a:t>
            </a:r>
            <a:endParaRPr lang="en-IN" sz="2400" b="1" dirty="0"/>
          </a:p>
          <a:p>
            <a:endParaRPr lang="en-GB" dirty="0"/>
          </a:p>
        </p:txBody>
      </p:sp>
      <p:sp>
        <p:nvSpPr>
          <p:cNvPr id="34" name="TextBox 33">
            <a:extLst>
              <a:ext uri="{FF2B5EF4-FFF2-40B4-BE49-F238E27FC236}">
                <a16:creationId xmlns:a16="http://schemas.microsoft.com/office/drawing/2014/main" id="{DCEC0D91-B5DD-B230-4F57-9F7698DBA01C}"/>
              </a:ext>
            </a:extLst>
          </p:cNvPr>
          <p:cNvSpPr txBox="1"/>
          <p:nvPr/>
        </p:nvSpPr>
        <p:spPr>
          <a:xfrm>
            <a:off x="14630400" y="7784814"/>
            <a:ext cx="2438400" cy="1107996"/>
          </a:xfrm>
          <a:prstGeom prst="rect">
            <a:avLst/>
          </a:prstGeom>
          <a:noFill/>
        </p:spPr>
        <p:txBody>
          <a:bodyPr wrap="square" rtlCol="0">
            <a:spAutoFit/>
          </a:bodyPr>
          <a:lstStyle/>
          <a:p>
            <a:r>
              <a:rPr lang="en-GB" sz="2400" b="1" i="1" dirty="0"/>
              <a:t>Joseph Mathew</a:t>
            </a:r>
          </a:p>
          <a:p>
            <a:r>
              <a:rPr lang="en-US" sz="2400" b="1" dirty="0"/>
              <a:t>Data Analyst</a:t>
            </a:r>
            <a:endParaRPr lang="en-IN" sz="2400" b="1" dirty="0"/>
          </a:p>
          <a:p>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37A837C6-D2B9-A0BE-7072-7503BB841507}"/>
              </a:ext>
            </a:extLst>
          </p:cNvPr>
          <p:cNvSpPr txBox="1"/>
          <p:nvPr/>
        </p:nvSpPr>
        <p:spPr>
          <a:xfrm>
            <a:off x="4816095" y="1049193"/>
            <a:ext cx="3657600" cy="861774"/>
          </a:xfrm>
          <a:prstGeom prst="rect">
            <a:avLst/>
          </a:prstGeom>
          <a:noFill/>
        </p:spPr>
        <p:txBody>
          <a:bodyPr wrap="square" rtlCol="0">
            <a:spAutoFit/>
          </a:bodyPr>
          <a:lstStyle/>
          <a:p>
            <a:r>
              <a:rPr lang="en-US" sz="3200" dirty="0">
                <a:solidFill>
                  <a:schemeClr val="bg1"/>
                </a:solidFill>
              </a:rPr>
              <a:t>Data Understanding</a:t>
            </a:r>
            <a:endParaRPr lang="en-IN" sz="3200" dirty="0">
              <a:solidFill>
                <a:schemeClr val="bg1"/>
              </a:solidFill>
            </a:endParaRPr>
          </a:p>
          <a:p>
            <a:endParaRPr lang="en-GB" dirty="0"/>
          </a:p>
        </p:txBody>
      </p:sp>
      <p:sp>
        <p:nvSpPr>
          <p:cNvPr id="40" name="TextBox 39">
            <a:extLst>
              <a:ext uri="{FF2B5EF4-FFF2-40B4-BE49-F238E27FC236}">
                <a16:creationId xmlns:a16="http://schemas.microsoft.com/office/drawing/2014/main" id="{5925ABC3-6417-CEF1-364F-9BA893BA469B}"/>
              </a:ext>
            </a:extLst>
          </p:cNvPr>
          <p:cNvSpPr txBox="1"/>
          <p:nvPr/>
        </p:nvSpPr>
        <p:spPr>
          <a:xfrm>
            <a:off x="6396750" y="2984043"/>
            <a:ext cx="2597054" cy="584775"/>
          </a:xfrm>
          <a:prstGeom prst="rect">
            <a:avLst/>
          </a:prstGeom>
          <a:noFill/>
        </p:spPr>
        <p:txBody>
          <a:bodyPr wrap="square" rtlCol="0">
            <a:spAutoFit/>
          </a:bodyPr>
          <a:lstStyle/>
          <a:p>
            <a:r>
              <a:rPr lang="en-US" sz="3200" dirty="0">
                <a:solidFill>
                  <a:schemeClr val="bg1"/>
                </a:solidFill>
              </a:rPr>
              <a:t>Data Cleaning</a:t>
            </a:r>
            <a:endParaRPr lang="en-IN" sz="3200" dirty="0">
              <a:solidFill>
                <a:schemeClr val="bg1"/>
              </a:solidFill>
            </a:endParaRPr>
          </a:p>
        </p:txBody>
      </p:sp>
      <p:sp>
        <p:nvSpPr>
          <p:cNvPr id="41" name="TextBox 40">
            <a:extLst>
              <a:ext uri="{FF2B5EF4-FFF2-40B4-BE49-F238E27FC236}">
                <a16:creationId xmlns:a16="http://schemas.microsoft.com/office/drawing/2014/main" id="{82891508-708E-3E6A-1F42-83BFE2704DDB}"/>
              </a:ext>
            </a:extLst>
          </p:cNvPr>
          <p:cNvSpPr txBox="1"/>
          <p:nvPr/>
        </p:nvSpPr>
        <p:spPr>
          <a:xfrm>
            <a:off x="8231642" y="4412154"/>
            <a:ext cx="3426958" cy="861774"/>
          </a:xfrm>
          <a:prstGeom prst="rect">
            <a:avLst/>
          </a:prstGeom>
          <a:noFill/>
        </p:spPr>
        <p:txBody>
          <a:bodyPr wrap="square" rtlCol="0">
            <a:spAutoFit/>
          </a:bodyPr>
          <a:lstStyle/>
          <a:p>
            <a:r>
              <a:rPr lang="en-US" sz="3200" dirty="0">
                <a:solidFill>
                  <a:schemeClr val="bg1"/>
                </a:solidFill>
              </a:rPr>
              <a:t>Data Modelling</a:t>
            </a:r>
            <a:endParaRPr lang="en-IN" sz="3200" dirty="0">
              <a:solidFill>
                <a:schemeClr val="bg1"/>
              </a:solidFill>
            </a:endParaRPr>
          </a:p>
          <a:p>
            <a:endParaRPr lang="en-GB" dirty="0"/>
          </a:p>
        </p:txBody>
      </p:sp>
      <p:sp>
        <p:nvSpPr>
          <p:cNvPr id="42" name="TextBox 41">
            <a:extLst>
              <a:ext uri="{FF2B5EF4-FFF2-40B4-BE49-F238E27FC236}">
                <a16:creationId xmlns:a16="http://schemas.microsoft.com/office/drawing/2014/main" id="{C372955C-AF4B-FB3F-427E-C56ED61D7F06}"/>
              </a:ext>
            </a:extLst>
          </p:cNvPr>
          <p:cNvSpPr txBox="1"/>
          <p:nvPr/>
        </p:nvSpPr>
        <p:spPr>
          <a:xfrm>
            <a:off x="9798540" y="6089609"/>
            <a:ext cx="2693377" cy="861774"/>
          </a:xfrm>
          <a:prstGeom prst="rect">
            <a:avLst/>
          </a:prstGeom>
          <a:noFill/>
        </p:spPr>
        <p:txBody>
          <a:bodyPr wrap="square" rtlCol="0">
            <a:spAutoFit/>
          </a:bodyPr>
          <a:lstStyle/>
          <a:p>
            <a:r>
              <a:rPr lang="en-US" sz="3200" dirty="0">
                <a:solidFill>
                  <a:schemeClr val="bg1"/>
                </a:solidFill>
              </a:rPr>
              <a:t>Data Analysis</a:t>
            </a:r>
            <a:endParaRPr lang="en-IN" sz="3200" dirty="0">
              <a:solidFill>
                <a:schemeClr val="bg1"/>
              </a:solidFill>
            </a:endParaRPr>
          </a:p>
          <a:p>
            <a:endParaRPr lang="en-GB" dirty="0"/>
          </a:p>
        </p:txBody>
      </p:sp>
      <p:sp>
        <p:nvSpPr>
          <p:cNvPr id="43" name="TextBox 42">
            <a:extLst>
              <a:ext uri="{FF2B5EF4-FFF2-40B4-BE49-F238E27FC236}">
                <a16:creationId xmlns:a16="http://schemas.microsoft.com/office/drawing/2014/main" id="{5193D759-4B09-B149-8053-94B848A1401E}"/>
              </a:ext>
            </a:extLst>
          </p:cNvPr>
          <p:cNvSpPr txBox="1"/>
          <p:nvPr/>
        </p:nvSpPr>
        <p:spPr>
          <a:xfrm>
            <a:off x="11658600" y="8495329"/>
            <a:ext cx="4191000" cy="861774"/>
          </a:xfrm>
          <a:prstGeom prst="rect">
            <a:avLst/>
          </a:prstGeom>
          <a:noFill/>
        </p:spPr>
        <p:txBody>
          <a:bodyPr wrap="square" rtlCol="0">
            <a:spAutoFit/>
          </a:bodyPr>
          <a:lstStyle/>
          <a:p>
            <a:r>
              <a:rPr lang="en-US" sz="3200" dirty="0">
                <a:solidFill>
                  <a:schemeClr val="bg1"/>
                </a:solidFill>
              </a:rPr>
              <a:t>Uncover Insights</a:t>
            </a:r>
            <a:endParaRPr lang="en-IN" sz="3200" dirty="0">
              <a:solidFill>
                <a:schemeClr val="bg1"/>
              </a:solidFill>
            </a:endParaRPr>
          </a:p>
          <a:p>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57EA5F11-2F60-E18D-1E24-F851290C58E6}"/>
              </a:ext>
            </a:extLst>
          </p:cNvPr>
          <p:cNvSpPr txBox="1"/>
          <p:nvPr/>
        </p:nvSpPr>
        <p:spPr>
          <a:xfrm>
            <a:off x="1600200" y="4457700"/>
            <a:ext cx="3809999" cy="2554545"/>
          </a:xfrm>
          <a:prstGeom prst="rect">
            <a:avLst/>
          </a:prstGeom>
          <a:noFill/>
        </p:spPr>
        <p:txBody>
          <a:bodyPr wrap="square" rtlCol="0">
            <a:spAutoFit/>
          </a:bodyPr>
          <a:lstStyle/>
          <a:p>
            <a:pPr algn="ctr"/>
            <a:r>
              <a:rPr lang="en-US" sz="4000" b="1" dirty="0">
                <a:solidFill>
                  <a:srgbClr val="FF0000"/>
                </a:solidFill>
              </a:rPr>
              <a:t>16</a:t>
            </a:r>
          </a:p>
          <a:p>
            <a:pPr algn="ctr"/>
            <a:r>
              <a:rPr lang="en-US" sz="4000" b="1" dirty="0"/>
              <a:t>Unique</a:t>
            </a:r>
          </a:p>
          <a:p>
            <a:pPr algn="ctr"/>
            <a:r>
              <a:rPr lang="en-US" sz="4000" b="1" dirty="0"/>
              <a:t>Categories</a:t>
            </a:r>
            <a:endParaRPr lang="en-IN" sz="4000" b="1" dirty="0"/>
          </a:p>
          <a:p>
            <a:endParaRPr lang="en-GB" sz="4000" dirty="0"/>
          </a:p>
        </p:txBody>
      </p:sp>
      <p:sp>
        <p:nvSpPr>
          <p:cNvPr id="16" name="TextBox 15">
            <a:extLst>
              <a:ext uri="{FF2B5EF4-FFF2-40B4-BE49-F238E27FC236}">
                <a16:creationId xmlns:a16="http://schemas.microsoft.com/office/drawing/2014/main" id="{A798AA26-0F72-A15D-C5DC-A0A9F161D8B2}"/>
              </a:ext>
            </a:extLst>
          </p:cNvPr>
          <p:cNvSpPr txBox="1"/>
          <p:nvPr/>
        </p:nvSpPr>
        <p:spPr>
          <a:xfrm>
            <a:off x="7272183" y="5143500"/>
            <a:ext cx="3472017" cy="1077218"/>
          </a:xfrm>
          <a:prstGeom prst="rect">
            <a:avLst/>
          </a:prstGeom>
          <a:noFill/>
        </p:spPr>
        <p:txBody>
          <a:bodyPr wrap="square" rtlCol="0">
            <a:spAutoFit/>
          </a:bodyPr>
          <a:lstStyle/>
          <a:p>
            <a:r>
              <a:rPr lang="en-GB" sz="3200" b="1" dirty="0"/>
              <a:t>Most Posts are In </a:t>
            </a:r>
          </a:p>
          <a:p>
            <a:pPr algn="ctr"/>
            <a:r>
              <a:rPr lang="en-GB" sz="3200" b="1" dirty="0">
                <a:solidFill>
                  <a:srgbClr val="FF0000"/>
                </a:solidFill>
              </a:rPr>
              <a:t>May</a:t>
            </a:r>
          </a:p>
        </p:txBody>
      </p:sp>
      <p:sp>
        <p:nvSpPr>
          <p:cNvPr id="18" name="TextBox 17">
            <a:extLst>
              <a:ext uri="{FF2B5EF4-FFF2-40B4-BE49-F238E27FC236}">
                <a16:creationId xmlns:a16="http://schemas.microsoft.com/office/drawing/2014/main" id="{AC851ADD-B779-80A8-EAA3-C75CAD29FA7C}"/>
              </a:ext>
            </a:extLst>
          </p:cNvPr>
          <p:cNvSpPr txBox="1"/>
          <p:nvPr/>
        </p:nvSpPr>
        <p:spPr>
          <a:xfrm>
            <a:off x="12670342" y="4991100"/>
            <a:ext cx="3255458" cy="1569660"/>
          </a:xfrm>
          <a:prstGeom prst="rect">
            <a:avLst/>
          </a:prstGeom>
          <a:noFill/>
        </p:spPr>
        <p:txBody>
          <a:bodyPr wrap="square" rtlCol="0">
            <a:spAutoFit/>
          </a:bodyPr>
          <a:lstStyle/>
          <a:p>
            <a:r>
              <a:rPr lang="en-GB" sz="3200" b="1" dirty="0"/>
              <a:t>Animals posts have </a:t>
            </a:r>
            <a:r>
              <a:rPr lang="en-GB" sz="3200" b="1" dirty="0">
                <a:solidFill>
                  <a:srgbClr val="FF0000"/>
                </a:solidFill>
              </a:rPr>
              <a:t>1897</a:t>
            </a:r>
            <a:r>
              <a:rPr lang="en-GB" sz="3200" b="1" dirty="0"/>
              <a:t> reactions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3" name="Picture 32">
            <a:extLst>
              <a:ext uri="{FF2B5EF4-FFF2-40B4-BE49-F238E27FC236}">
                <a16:creationId xmlns:a16="http://schemas.microsoft.com/office/drawing/2014/main" id="{BFE9B187-8DE4-6077-3A4C-6A8C55C2F0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9649" y="1860560"/>
            <a:ext cx="10415194" cy="74300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2">
            <a:extLst>
              <a:ext uri="{FF2B5EF4-FFF2-40B4-BE49-F238E27FC236}">
                <a16:creationId xmlns:a16="http://schemas.microsoft.com/office/drawing/2014/main" id="{BA0498CD-5BD1-5986-B37B-395753CC600B}"/>
              </a:ext>
            </a:extLst>
          </p:cNvPr>
          <p:cNvSpPr/>
          <p:nvPr/>
        </p:nvSpPr>
        <p:spPr>
          <a:xfrm>
            <a:off x="0" y="0"/>
            <a:ext cx="2386482" cy="10287000"/>
          </a:xfrm>
          <a:prstGeom prst="rect">
            <a:avLst/>
          </a:prstGeom>
          <a:solidFill>
            <a:srgbClr val="A100FF"/>
          </a:solidFill>
        </p:spPr>
      </p:sp>
      <p:pic>
        <p:nvPicPr>
          <p:cNvPr id="6" name="Picture 5">
            <a:extLst>
              <a:ext uri="{FF2B5EF4-FFF2-40B4-BE49-F238E27FC236}">
                <a16:creationId xmlns:a16="http://schemas.microsoft.com/office/drawing/2014/main" id="{92E9D758-6EB4-A343-C449-709955546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704" y="419100"/>
            <a:ext cx="11702096" cy="8686799"/>
          </a:xfrm>
          <a:prstGeom prst="rect">
            <a:avLst/>
          </a:prstGeom>
        </p:spPr>
      </p:pic>
    </p:spTree>
    <p:extLst>
      <p:ext uri="{BB962C8B-B14F-4D97-AF65-F5344CB8AC3E}">
        <p14:creationId xmlns:p14="http://schemas.microsoft.com/office/powerpoint/2010/main" val="2022094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1391</Words>
  <Application>Microsoft Office PowerPoint</Application>
  <PresentationFormat>Custom</PresentationFormat>
  <Paragraphs>161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Clear Sans Regular Bold</vt:lpstr>
      <vt:lpstr>Arial</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JOSEPH MATHEW</cp:lastModifiedBy>
  <cp:revision>19</cp:revision>
  <dcterms:created xsi:type="dcterms:W3CDTF">2006-08-16T00:00:00Z</dcterms:created>
  <dcterms:modified xsi:type="dcterms:W3CDTF">2023-12-16T01:33:56Z</dcterms:modified>
  <dc:identifier>DAEhDyfaYKE</dc:identifier>
</cp:coreProperties>
</file>